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01" r:id="rId2"/>
    <p:sldId id="260" r:id="rId3"/>
    <p:sldId id="295" r:id="rId4"/>
    <p:sldId id="281" r:id="rId5"/>
    <p:sldId id="282" r:id="rId6"/>
    <p:sldId id="302" r:id="rId7"/>
    <p:sldId id="303" r:id="rId8"/>
    <p:sldId id="304" r:id="rId9"/>
    <p:sldId id="305" r:id="rId10"/>
    <p:sldId id="306" r:id="rId11"/>
    <p:sldId id="308" r:id="rId12"/>
    <p:sldId id="280" r:id="rId13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34" autoAdjust="0"/>
    <p:restoredTop sz="94660"/>
  </p:normalViewPr>
  <p:slideViewPr>
    <p:cSldViewPr>
      <p:cViewPr>
        <p:scale>
          <a:sx n="100" d="100"/>
          <a:sy n="100" d="100"/>
        </p:scale>
        <p:origin x="18" y="-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643BCA-9F3D-4D69-9A59-A244896E68BF}" type="datetimeFigureOut">
              <a:rPr lang="ru-RU" smtClean="0"/>
              <a:t>31.05.2018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7ED44E-814C-4913-A115-D71FCCAF9F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7471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AF5D2C-B3CF-47FB-8FDC-7A3B484F41A8}" type="datetimeFigureOut">
              <a:rPr lang="ru-RU" smtClean="0"/>
              <a:t>31.05.2018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03C07C-61FF-4F71-9ACE-D7A309B70F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516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268760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1681E-6DDE-40D1-BA03-265ABD2400D8}" type="datetime1">
              <a:rPr lang="ru-RU" smtClean="0"/>
              <a:t>31.05.2018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140E7-4CBA-4280-B7B8-68D438426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493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22817-FB2D-4589-9591-72D842CBF2F9}" type="datetime1">
              <a:rPr lang="ru-RU" smtClean="0"/>
              <a:t>31.05.2018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140E7-4CBA-4280-B7B8-68D438426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5725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4886-94A7-4FD8-A67B-5B7BC5BCFA2F}" type="datetime1">
              <a:rPr lang="ru-RU" smtClean="0"/>
              <a:t>31.05.2018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140E7-4CBA-4280-B7B8-68D438426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941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AC40D-4BE5-455B-84A0-86590BE9CB42}" type="datetime1">
              <a:rPr lang="ru-RU" smtClean="0"/>
              <a:t>31.05.2018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140E7-4CBA-4280-B7B8-68D438426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452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128B9-C7E2-4435-AC6B-4CE56D750AB8}" type="datetime1">
              <a:rPr lang="ru-RU" smtClean="0"/>
              <a:t>31.05.2018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140E7-4CBA-4280-B7B8-68D438426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9039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97520-FF6F-4902-89E3-BC8E50764B2F}" type="datetime1">
              <a:rPr lang="ru-RU" smtClean="0"/>
              <a:t>31.05.2018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140E7-4CBA-4280-B7B8-68D438426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1851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5BE87-5C7A-44A6-8736-6EE79449CF34}" type="datetime1">
              <a:rPr lang="ru-RU" smtClean="0"/>
              <a:t>31.05.2018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140E7-4CBA-4280-B7B8-68D438426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249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81843-C679-48FA-8244-84E0B5B48153}" type="datetime1">
              <a:rPr lang="ru-RU" smtClean="0"/>
              <a:t>31.05.2018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140E7-4CBA-4280-B7B8-68D438426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783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1B80D-01B0-4E15-88FB-FB92C6A729B3}" type="datetime1">
              <a:rPr lang="ru-RU" smtClean="0"/>
              <a:t>31.05.2018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140E7-4CBA-4280-B7B8-68D438426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725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A19C5-B97B-4194-B7E6-A497C3F89CB1}" type="datetime1">
              <a:rPr lang="ru-RU" smtClean="0"/>
              <a:t>31.05.2018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140E7-4CBA-4280-B7B8-68D438426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592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49A52-468C-45AB-AC14-D6FDFA7AE0B2}" type="datetime1">
              <a:rPr lang="ru-RU" smtClean="0"/>
              <a:t>31.05.2018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140E7-4CBA-4280-B7B8-68D438426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002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41277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2636912"/>
            <a:ext cx="8229600" cy="35283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23731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5A1602-F377-4BBF-A126-E62A6083330E}" type="datetime1">
              <a:rPr lang="ru-RU" smtClean="0"/>
              <a:t>31.05.2018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23731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88224" y="26064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 i="0" baseline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fld id="{BE2140E7-4CBA-4280-B7B8-68D43842637C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7" y="69996"/>
            <a:ext cx="4267200" cy="8477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48" y="917721"/>
            <a:ext cx="9179496" cy="27003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48" y="6598910"/>
            <a:ext cx="9180290" cy="261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640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i="0" kern="1200" baseline="0">
          <a:solidFill>
            <a:schemeClr val="accent1">
              <a:lumMod val="75000"/>
            </a:schemeClr>
          </a:solidFill>
          <a:latin typeface="Times New Roman" panose="02020603050405020304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b="1" i="0" kern="1200" baseline="0">
          <a:solidFill>
            <a:schemeClr val="accent1">
              <a:lumMod val="75000"/>
            </a:schemeClr>
          </a:solidFill>
          <a:latin typeface="Times New Roman" panose="02020603050405020304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1" i="0" kern="1200" baseline="0">
          <a:solidFill>
            <a:schemeClr val="accent1">
              <a:lumMod val="75000"/>
            </a:schemeClr>
          </a:solidFill>
          <a:latin typeface="Times New Roman" panose="020206030504050203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b="1" i="0" kern="1200" baseline="0">
          <a:solidFill>
            <a:schemeClr val="accent1">
              <a:lumMod val="75000"/>
            </a:schemeClr>
          </a:solidFill>
          <a:latin typeface="Times New Roman" panose="020206030504050203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b="1" i="0" kern="1200" baseline="0">
          <a:solidFill>
            <a:schemeClr val="accent1">
              <a:lumMod val="75000"/>
            </a:schemeClr>
          </a:solidFill>
          <a:latin typeface="Times New Roman" panose="020206030504050203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b="1" i="0" kern="1200" baseline="0">
          <a:solidFill>
            <a:schemeClr val="accent1">
              <a:lumMod val="75000"/>
            </a:schemeClr>
          </a:solidFill>
          <a:latin typeface="Times New Roman" panose="0202060305040502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clrChange>
              <a:clrFrom>
                <a:srgbClr val="BCBFBA"/>
              </a:clrFrom>
              <a:clrTo>
                <a:srgbClr val="BCBFBA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1000"/>
                    </a14:imgEffect>
                    <a14:imgEffect>
                      <a14:colorTemperature colorTemp="1500"/>
                    </a14:imgEffect>
                    <a14:imgEffect>
                      <a14:brightnessContrast bright="33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17720"/>
            <a:ext cx="8680123" cy="5556557"/>
          </a:xfrm>
          <a:prstGeom prst="rect">
            <a:avLst/>
          </a:prstGeom>
          <a:effectLst>
            <a:glow rad="127000">
              <a:schemeClr val="bg1"/>
            </a:glow>
            <a:softEdge rad="127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48" y="917721"/>
            <a:ext cx="9179496" cy="27003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877" y="1249160"/>
            <a:ext cx="916174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0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algn="ctr"/>
            <a:r>
              <a:rPr lang="ru-RU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БАРИНОВА</a:t>
            </a:r>
          </a:p>
          <a:p>
            <a:pPr algn="ctr"/>
            <a:r>
              <a:rPr lang="ru-RU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Светлана Викторовна</a:t>
            </a:r>
            <a:endParaRPr lang="ru-RU" sz="40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algn="ctr"/>
            <a:endParaRPr lang="en-US" sz="40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algn="ctr"/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Начальник Управления продвижения проектов ДРТПП 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ТПП РФ</a:t>
            </a:r>
            <a:endParaRPr lang="ru-RU" sz="32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622383" y="6165304"/>
            <a:ext cx="18992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50000"/>
                  </a:schemeClr>
                </a:solidFill>
                <a:sym typeface="Calibri"/>
              </a:rPr>
              <a:t>г. Москва, 2018 г.</a:t>
            </a:r>
            <a:endParaRPr lang="ru-RU" b="1" dirty="0">
              <a:solidFill>
                <a:schemeClr val="bg1">
                  <a:lumMod val="50000"/>
                </a:schemeClr>
              </a:solidFill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834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1" y="1340768"/>
            <a:ext cx="8353325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Как это работает?</a:t>
            </a:r>
            <a:endParaRPr lang="ru-RU" sz="1200" b="1" dirty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endParaRPr lang="ru-RU" sz="1600" b="1" dirty="0" smtClean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457200" indent="-457200">
              <a:buClr>
                <a:schemeClr val="accent2">
                  <a:lumMod val="75000"/>
                </a:schemeClr>
              </a:buClr>
              <a:buFont typeface="+mj-lt"/>
              <a:buAutoNum type="arabicPeriod" startAt="3"/>
            </a:pPr>
            <a:endParaRPr lang="ru-RU" sz="2000" dirty="0" smtClean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algn="just">
              <a:buClr>
                <a:schemeClr val="accent2">
                  <a:lumMod val="75000"/>
                </a:schemeClr>
              </a:buClr>
            </a:pP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Оператором на своей территории может 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выступить каждая конкретная палата: </a:t>
            </a:r>
            <a:endParaRPr lang="ru-RU" sz="2400" dirty="0" smtClean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342900" indent="-342900" algn="just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во-первых 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организуя всю систему</a:t>
            </a: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,</a:t>
            </a:r>
          </a:p>
          <a:p>
            <a:pPr marL="342900" indent="-342900" algn="just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во-вторых 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работая по агентским договорам с соседними регионами.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140E7-4CBA-4280-B7B8-68D43842637C}" type="slidenum">
              <a:rPr lang="ru-RU" smtClean="0"/>
              <a:t>10</a:t>
            </a:fld>
            <a:endParaRPr lang="ru-RU" dirty="0"/>
          </a:p>
        </p:txBody>
      </p:sp>
      <p:pic>
        <p:nvPicPr>
          <p:cNvPr id="11266" name="Picture 2" descr="https://www.olly.ru/media/cms_page_media/391/%D0%92%D1%8B%D0%B4%D0%B5%D0%BB%D0%B5%D0%BD%D0%B8%D0%B5_12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819825"/>
            <a:ext cx="4104456" cy="2680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2956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917" y="1340768"/>
            <a:ext cx="864096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Ожидаемый эффект</a:t>
            </a:r>
            <a:endParaRPr lang="ru-RU" sz="1200" b="1" dirty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endParaRPr lang="ru-RU" sz="1600" b="1" dirty="0" smtClean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457200" indent="-457200">
              <a:buClr>
                <a:schemeClr val="accent2">
                  <a:lumMod val="75000"/>
                </a:schemeClr>
              </a:buClr>
              <a:buFont typeface="+mj-lt"/>
              <a:buAutoNum type="arabicPeriod" startAt="3"/>
            </a:pPr>
            <a:endParaRPr lang="ru-RU" sz="2000" dirty="0" smtClean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457200" indent="-45720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Рост 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членской базы;</a:t>
            </a:r>
          </a:p>
          <a:p>
            <a:pPr marL="457200" indent="-45720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Рост 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авторитета всей системы, особенно в вопросах экологии;</a:t>
            </a:r>
          </a:p>
          <a:p>
            <a:pPr marL="457200" indent="-45720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Реальная 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помощь реальному сектору экономики;</a:t>
            </a:r>
          </a:p>
          <a:p>
            <a:pPr marL="457200" indent="-45720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Рост прибыли;</a:t>
            </a:r>
            <a:endParaRPr lang="ru-RU" sz="2800" dirty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140E7-4CBA-4280-B7B8-68D43842637C}" type="slidenum">
              <a:rPr lang="ru-RU" smtClean="0"/>
              <a:t>11</a:t>
            </a:fld>
            <a:endParaRPr lang="ru-RU" dirty="0"/>
          </a:p>
        </p:txBody>
      </p:sp>
      <p:pic>
        <p:nvPicPr>
          <p:cNvPr id="9220" name="Picture 4" descr="https://1001freedownloads.s3.amazonaws.com/vector/thumb/70564/eco_green_growth_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221088"/>
            <a:ext cx="2243386" cy="224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5939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clrChange>
              <a:clrFrom>
                <a:srgbClr val="BCBFBA"/>
              </a:clrFrom>
              <a:clrTo>
                <a:srgbClr val="BCBFBA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1000"/>
                    </a14:imgEffect>
                    <a14:imgEffect>
                      <a14:colorTemperature colorTemp="1500"/>
                    </a14:imgEffect>
                    <a14:imgEffect>
                      <a14:brightnessContrast bright="33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17720"/>
            <a:ext cx="8680123" cy="5556557"/>
          </a:xfrm>
          <a:prstGeom prst="rect">
            <a:avLst/>
          </a:prstGeom>
          <a:effectLst>
            <a:glow rad="127000">
              <a:schemeClr val="bg1"/>
            </a:glow>
            <a:softEdge rad="127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48" y="917721"/>
            <a:ext cx="9179496" cy="27003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-1877" y="1249160"/>
            <a:ext cx="916174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0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algn="ctr"/>
            <a:r>
              <a:rPr lang="ru-RU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БАРИНОВА</a:t>
            </a:r>
          </a:p>
          <a:p>
            <a:pPr algn="ctr"/>
            <a:r>
              <a:rPr lang="ru-RU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Светлана Викторовна</a:t>
            </a:r>
            <a:endParaRPr lang="ru-RU" sz="40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algn="ctr"/>
            <a:endParaRPr lang="en-US" sz="40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algn="ctr"/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Начальник Управления продвижения проектов ДРТПП 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ТПП РФ</a:t>
            </a:r>
            <a:endParaRPr lang="ru-RU" sz="32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17748" y="4657199"/>
            <a:ext cx="91617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Спасибо за внимание!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622384" y="6165304"/>
            <a:ext cx="18992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50000"/>
                  </a:schemeClr>
                </a:solidFill>
                <a:sym typeface="Calibri"/>
              </a:rPr>
              <a:t>г. Москва, 2018 г.</a:t>
            </a:r>
            <a:endParaRPr lang="ru-RU" b="1" dirty="0">
              <a:solidFill>
                <a:schemeClr val="bg1">
                  <a:lumMod val="50000"/>
                </a:schemeClr>
              </a:solidFill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9872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340768"/>
            <a:ext cx="864096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Цель проекта</a:t>
            </a:r>
            <a:r>
              <a:rPr lang="ru-RU" sz="2800" b="1" u="sn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:</a:t>
            </a:r>
            <a:endParaRPr lang="ru-RU" sz="2800" b="1" u="sng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algn="ctr"/>
            <a:endParaRPr lang="ru-RU" sz="1400" b="1" u="sng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1400" dirty="0" smtClean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457200" indent="-457200" algn="just">
              <a:buClr>
                <a:schemeClr val="accent2">
                  <a:lumMod val="75000"/>
                </a:schemeClr>
              </a:buClr>
              <a:buFont typeface="+mj-lt"/>
              <a:buAutoNum type="arabicPeriod"/>
            </a:pP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Расширение 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спектра оказываемых услуг;</a:t>
            </a:r>
          </a:p>
          <a:p>
            <a:pPr marL="457200" indent="-457200" algn="just">
              <a:buClr>
                <a:schemeClr val="accent2">
                  <a:lumMod val="75000"/>
                </a:schemeClr>
              </a:buClr>
              <a:buFont typeface="+mj-lt"/>
              <a:buAutoNum type="arabicPeriod"/>
            </a:pP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Увеличение 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членской базы системы ТПП России, причем за счет крупного бизнеса (реальных производителей);</a:t>
            </a:r>
          </a:p>
          <a:p>
            <a:pPr marL="457200" indent="-457200" algn="just">
              <a:buClr>
                <a:schemeClr val="accent2">
                  <a:lumMod val="75000"/>
                </a:schemeClr>
              </a:buClr>
              <a:buFont typeface="+mj-lt"/>
              <a:buAutoNum type="arabicPeriod"/>
            </a:pP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Увеличение 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доходной части всех палат системы ТПП России;</a:t>
            </a:r>
          </a:p>
          <a:p>
            <a:pPr marL="457200" indent="-457200" algn="just">
              <a:buClr>
                <a:schemeClr val="accent2">
                  <a:lumMod val="75000"/>
                </a:schemeClr>
              </a:buClr>
              <a:buFont typeface="+mj-lt"/>
              <a:buAutoNum type="arabicPeriod"/>
            </a:pP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Увеличение 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клиентской базы каждой палаты.</a:t>
            </a:r>
          </a:p>
          <a:p>
            <a:pPr marL="457200" indent="-457200">
              <a:buClr>
                <a:schemeClr val="accent2">
                  <a:lumMod val="75000"/>
                </a:schemeClr>
              </a:buClr>
              <a:buFont typeface="+mj-lt"/>
              <a:buAutoNum type="arabicPeriod"/>
            </a:pPr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457200" indent="-45720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b="1" u="sng" dirty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140E7-4CBA-4280-B7B8-68D43842637C}" type="slidenum">
              <a:rPr lang="ru-RU" smtClean="0"/>
              <a:t>2</a:t>
            </a:fld>
            <a:endParaRPr lang="ru-RU" dirty="0"/>
          </a:p>
        </p:txBody>
      </p:sp>
      <p:pic>
        <p:nvPicPr>
          <p:cNvPr id="2050" name="Picture 2" descr="https://realitsm.ru/wp-content/uploads/2015/08/POC-checklist-blo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084406"/>
            <a:ext cx="2483768" cy="2265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1329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340768"/>
            <a:ext cx="8208912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Целевая аудитория проекта:</a:t>
            </a:r>
            <a:endParaRPr lang="ru-RU" sz="2800" b="1" u="sng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algn="ctr"/>
            <a:endParaRPr lang="ru-RU" sz="1400" b="1" u="sng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1400" dirty="0" smtClean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производители 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 импортеры </a:t>
            </a: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продукции; </a:t>
            </a:r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предприятия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действующие в системе обращения отходов производства и потребления (агенты);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торгово-промышленные палаты.</a:t>
            </a:r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457200" indent="-45720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b="1" u="sng" dirty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140E7-4CBA-4280-B7B8-68D43842637C}" type="slidenum">
              <a:rPr lang="ru-RU" smtClean="0"/>
              <a:t>3</a:t>
            </a:fld>
            <a:endParaRPr lang="ru-RU" dirty="0"/>
          </a:p>
        </p:txBody>
      </p:sp>
      <p:pic>
        <p:nvPicPr>
          <p:cNvPr id="3078" name="Picture 6" descr="https://webunlimited.ru/assets/images/search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645024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1612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917" y="1340768"/>
            <a:ext cx="864096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Расширенная ответственность производителей (РОП</a:t>
            </a:r>
            <a:r>
              <a:rPr lang="ru-RU" sz="2800" b="1" u="sn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) -</a:t>
            </a:r>
          </a:p>
          <a:p>
            <a:pPr algn="ctr"/>
            <a:endParaRPr lang="ru-RU" sz="2800" b="1" u="sng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algn="ctr"/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подход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, согласно которому производители и импортеры товаров несут ответственность за «жизненный цикл» указанных товаров, в том числе после утраты ими потребительских свойств.</a:t>
            </a:r>
            <a:endParaRPr lang="ru-RU" sz="3200" dirty="0" smtClean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140E7-4CBA-4280-B7B8-68D43842637C}" type="slidenum">
              <a:rPr lang="ru-RU" smtClean="0"/>
              <a:t>4</a:t>
            </a:fld>
            <a:endParaRPr lang="ru-RU" dirty="0"/>
          </a:p>
        </p:txBody>
      </p:sp>
      <p:pic>
        <p:nvPicPr>
          <p:cNvPr id="4098" name="Picture 2" descr="https://skelbiu-img.dgn.lt/1_19_496038743/metalo-supirkimas-atvaziuojame-ir-paty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933056"/>
            <a:ext cx="3528392" cy="2646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5076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helloiit.com/img/%D8%A8%D8%A7%D8%B2%DB%8C%D8%A7%D9%81%D8%AA-%D8%B4%DB%8C%D8%B4%D9%87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105647"/>
            <a:ext cx="3918042" cy="2485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917" y="1340768"/>
            <a:ext cx="86409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Проблематика реализации РОП:</a:t>
            </a:r>
            <a:endParaRPr lang="ru-RU" sz="1200" b="1" dirty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endParaRPr lang="ru-RU" sz="1600" b="1" dirty="0" smtClean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algn="ctr">
              <a:buClr>
                <a:schemeClr val="accent2">
                  <a:lumMod val="75000"/>
                </a:schemeClr>
              </a:buClr>
            </a:pP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В 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настоящее время самостоятельная реализация РОП производителями крайне затруднена. Это связано </a:t>
            </a: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с 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необходимостью создания дорогостоящей и </a:t>
            </a:r>
            <a:r>
              <a:rPr lang="ru-RU" sz="2400" dirty="0" err="1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трудозатратной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системы сбора </a:t>
            </a: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отходов. </a:t>
            </a:r>
            <a:endParaRPr lang="ru-RU" sz="3200" dirty="0" smtClean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140E7-4CBA-4280-B7B8-68D43842637C}" type="slidenum">
              <a:rPr lang="ru-RU" smtClean="0"/>
              <a:t>5</a:t>
            </a:fld>
            <a:endParaRPr lang="ru-RU" dirty="0"/>
          </a:p>
        </p:txBody>
      </p:sp>
      <p:pic>
        <p:nvPicPr>
          <p:cNvPr id="5124" name="Picture 4" descr="http://www.dela.ru/media/1-money-bags-6015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7796" y="4797152"/>
            <a:ext cx="1042476" cy="1667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www.dela.ru/media/1-money-bags-6015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715262"/>
            <a:ext cx="811070" cy="1297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www.dela.ru/media/1-money-bags-6015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255" y="4972852"/>
            <a:ext cx="658889" cy="105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трелка влево 2"/>
          <p:cNvSpPr/>
          <p:nvPr/>
        </p:nvSpPr>
        <p:spPr>
          <a:xfrm>
            <a:off x="3779912" y="5262992"/>
            <a:ext cx="936104" cy="473941"/>
          </a:xfrm>
          <a:prstGeom prst="lef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лево 12"/>
          <p:cNvSpPr/>
          <p:nvPr/>
        </p:nvSpPr>
        <p:spPr>
          <a:xfrm>
            <a:off x="4104345" y="4783564"/>
            <a:ext cx="936104" cy="473941"/>
          </a:xfrm>
          <a:prstGeom prst="lef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лево 13"/>
          <p:cNvSpPr/>
          <p:nvPr/>
        </p:nvSpPr>
        <p:spPr>
          <a:xfrm>
            <a:off x="4104345" y="5718685"/>
            <a:ext cx="936104" cy="473941"/>
          </a:xfrm>
          <a:prstGeom prst="lef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082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917" y="1340768"/>
            <a:ext cx="86409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Уникальность Системы ТПП РФ </a:t>
            </a:r>
          </a:p>
          <a:p>
            <a:pPr algn="ctr"/>
            <a:r>
              <a:rPr lang="ru-RU" sz="2800" b="1" u="sn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для организации РОП:</a:t>
            </a:r>
            <a:endParaRPr lang="ru-RU" sz="1200" b="1" dirty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endParaRPr lang="ru-RU" sz="1600" b="1" dirty="0" smtClean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algn="ctr">
              <a:buClr>
                <a:schemeClr val="accent2">
                  <a:lumMod val="75000"/>
                </a:schemeClr>
              </a:buClr>
            </a:pP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Системе ТПП РФ под силу 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объединить всех производителей и импортеров товаров в Ассоциацию (Союз) для координации совместных усилий в направлении реализации </a:t>
            </a: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РОП</a:t>
            </a:r>
          </a:p>
          <a:p>
            <a:pPr algn="ctr">
              <a:buClr>
                <a:schemeClr val="accent2">
                  <a:lumMod val="75000"/>
                </a:schemeClr>
              </a:buClr>
            </a:pP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(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согласно ст.24.2 п.5 ФЗ-89).</a:t>
            </a:r>
            <a:endParaRPr lang="ru-RU" sz="3200" dirty="0" smtClean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140E7-4CBA-4280-B7B8-68D43842637C}" type="slidenum">
              <a:rPr lang="ru-RU" smtClean="0"/>
              <a:t>6</a:t>
            </a:fld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851" y="4149080"/>
            <a:ext cx="4785092" cy="2049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375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image.freepik.com/free-icon/no-translate-detected_318-626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0031" y="5302695"/>
            <a:ext cx="1152129" cy="1152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1" y="1340768"/>
            <a:ext cx="8353325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Что нужно для реализации проекта?</a:t>
            </a:r>
            <a:endParaRPr lang="ru-RU" sz="1200" b="1" dirty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endParaRPr lang="ru-RU" sz="1600" b="1" dirty="0" smtClean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342900" indent="-342900" algn="just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2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иметь 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четкое представление о законодательстве РФ, действующем в направлении реализации РОП;</a:t>
            </a:r>
          </a:p>
          <a:p>
            <a:pPr marL="342900" indent="-342900" algn="just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2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обладать 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навыками аналитической оценки возможных направлений деятельности предприятия по вопросам реализации РОП; </a:t>
            </a:r>
          </a:p>
          <a:p>
            <a:pPr marL="342900" indent="-342900" algn="just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2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обладать 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знаниями методологии процесса подготовки отчетности и расчета экологического сбора;</a:t>
            </a:r>
          </a:p>
          <a:p>
            <a:pPr marL="342900" indent="-342900" algn="just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2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обладать 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навыками финансового моделирования и сравнения вариантов утилизации или уплаты экологического сбора;</a:t>
            </a:r>
          </a:p>
          <a:p>
            <a:pPr marL="342900" indent="-342900" algn="just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2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осуществлять 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анализ рынка специфических отходов и переработчиков.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140E7-4CBA-4280-B7B8-68D43842637C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7575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917" y="1340768"/>
            <a:ext cx="864096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Как это работает?</a:t>
            </a:r>
            <a:endParaRPr lang="ru-RU" sz="1200" b="1" dirty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endParaRPr lang="ru-RU" sz="1600" b="1" dirty="0" smtClean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514350" indent="-514350">
              <a:buClr>
                <a:schemeClr val="accent2">
                  <a:lumMod val="75000"/>
                </a:schemeClr>
              </a:buClr>
              <a:buFont typeface="+mj-lt"/>
              <a:buAutoNum type="arabicPeriod"/>
            </a:pP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Необходимо провести исследование;</a:t>
            </a:r>
          </a:p>
          <a:p>
            <a:pPr marL="514350" indent="-514350">
              <a:buClr>
                <a:schemeClr val="accent2">
                  <a:lumMod val="75000"/>
                </a:schemeClr>
              </a:buClr>
              <a:buFont typeface="+mj-lt"/>
              <a:buAutoNum type="arabicPeriod"/>
            </a:pP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Результат исследования – выбор для предприятия-заявителя о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том, что конкретно ему 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выгодно:</a:t>
            </a:r>
          </a:p>
          <a:p>
            <a:pPr marL="971550" lvl="1" indent="-514350"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заплатить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Экологический 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сбор;</a:t>
            </a:r>
            <a:endParaRPr lang="ru-RU" sz="2000" dirty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971550" lvl="1" indent="-514350"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оплатить Утилизацию;</a:t>
            </a:r>
          </a:p>
          <a:p>
            <a:pPr algn="ctr">
              <a:buClr>
                <a:schemeClr val="accent2">
                  <a:lumMod val="75000"/>
                </a:schemeClr>
              </a:buClr>
            </a:pP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Пример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расчет приведен в 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таблице:</a:t>
            </a:r>
            <a:endParaRPr lang="ru-RU" sz="3200" dirty="0" smtClean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140E7-4CBA-4280-B7B8-68D43842637C}" type="slidenum">
              <a:rPr lang="ru-RU" smtClean="0"/>
              <a:t>8</a:t>
            </a:fld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7635659"/>
              </p:ext>
            </p:extLst>
          </p:nvPr>
        </p:nvGraphicFramePr>
        <p:xfrm>
          <a:off x="323528" y="4077073"/>
          <a:ext cx="8280920" cy="23581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2332"/>
                <a:gridCol w="1704017"/>
                <a:gridCol w="1713294"/>
                <a:gridCol w="2141101"/>
                <a:gridCol w="2110176"/>
              </a:tblGrid>
              <a:tr h="4818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 п/п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48" marR="616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Вид упаковки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48" marR="616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Объем под утилизацию в 2017 году, тонн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48" marR="616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Ставка экологического сбора,  </a:t>
                      </a:r>
                      <a:r>
                        <a:rPr lang="ru-RU" sz="1200" dirty="0" err="1">
                          <a:effectLst/>
                        </a:rPr>
                        <a:t>руб</a:t>
                      </a:r>
                      <a:r>
                        <a:rPr lang="ru-RU" sz="1200" dirty="0">
                          <a:effectLst/>
                        </a:rPr>
                        <a:t>/тонна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48" marR="616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Экологический сбор, </a:t>
                      </a:r>
                      <a:r>
                        <a:rPr lang="ru-RU" sz="1200" dirty="0" err="1">
                          <a:effectLst/>
                        </a:rPr>
                        <a:t>тыс.рублей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48" marR="61648" marT="0" marB="0" anchor="ctr"/>
                </a:tc>
              </a:tr>
              <a:tr h="23367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48" marR="61648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Банка (алюминий)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48" marR="6164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627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48" marR="6164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2423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48" marR="6164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1519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48" marR="61648" marT="0" marB="0" anchor="b"/>
                </a:tc>
              </a:tr>
              <a:tr h="23367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48" marR="61648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Бутылка (стекло)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48" marR="6164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5669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48" marR="6164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2454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48" marR="6164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14536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48" marR="61648" marT="0" marB="0" anchor="b"/>
                </a:tc>
              </a:tr>
              <a:tr h="240548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48" marR="61648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ПЭТ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48" marR="6164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312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48" marR="6164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3844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48" marR="6164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1199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48" marR="61648" marT="0" marB="0" anchor="b"/>
                </a:tc>
              </a:tr>
              <a:tr h="23367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48" marR="61648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Картон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48" marR="6164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1657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48" marR="6164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2378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48" marR="6164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3940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48" marR="61648" marT="0" marB="0" anchor="b"/>
                </a:tc>
              </a:tr>
              <a:tr h="23367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48" marR="61648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ПЭТ кеги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48" marR="6164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66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48" marR="6164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3844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48" marR="6164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253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48" marR="61648" marT="0" marB="0" anchor="b"/>
                </a:tc>
              </a:tr>
              <a:tr h="23367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48" marR="61648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Пленка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48" marR="6164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121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48" marR="6164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3431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48" marR="6164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415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48" marR="61648" marT="0" marB="0" anchor="b"/>
                </a:tc>
              </a:tr>
              <a:tr h="23367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48" marR="61648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Поддоны (дерево)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48" marR="6164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1342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48" marR="6164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3066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48" marR="6164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4115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48" marR="61648" marT="0" marB="0" anchor="b"/>
                </a:tc>
              </a:tr>
              <a:tr h="2336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48" marR="61648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ИТОГО:</a:t>
                      </a:r>
                      <a:endParaRPr lang="ru-RU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48" marR="6164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9794</a:t>
                      </a:r>
                      <a:endParaRPr lang="ru-RU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48" marR="61648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 </a:t>
                      </a:r>
                      <a:endParaRPr lang="ru-RU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48" marR="6164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25977</a:t>
                      </a:r>
                      <a:endParaRPr lang="ru-RU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48" marR="61648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261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917" y="1340768"/>
            <a:ext cx="864096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Как это работает?</a:t>
            </a:r>
            <a:endParaRPr lang="ru-RU" sz="1200" b="1" dirty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endParaRPr lang="ru-RU" sz="1600" b="1" dirty="0" smtClean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457200" indent="-457200">
              <a:buClr>
                <a:schemeClr val="accent2">
                  <a:lumMod val="75000"/>
                </a:schemeClr>
              </a:buClr>
              <a:buFont typeface="+mj-lt"/>
              <a:buAutoNum type="arabicPeriod" startAt="3"/>
            </a:pPr>
            <a:endParaRPr lang="ru-RU" sz="2000" dirty="0" smtClean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457200" indent="-457200">
              <a:buClr>
                <a:schemeClr val="accent2">
                  <a:lumMod val="75000"/>
                </a:schemeClr>
              </a:buClr>
              <a:buFont typeface="+mj-lt"/>
              <a:buAutoNum type="arabicPeriod" startAt="3"/>
            </a:pP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У производителя выбор:</a:t>
            </a:r>
          </a:p>
          <a:p>
            <a:pPr marL="914400" lvl="1" indent="-457200"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или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заплатить Экологический 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сбор;</a:t>
            </a:r>
          </a:p>
          <a:p>
            <a:pPr marL="914400" lvl="1" indent="-457200" algn="just"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или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же оплатить членский взнос, который включает в себя утилизацию и главное Акт по утилизации вторичного 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сырья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;</a:t>
            </a:r>
            <a:endParaRPr lang="ru-RU" sz="2000" dirty="0" smtClean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914400" lvl="1" indent="-457200"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ru-RU" sz="2000" dirty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457200" indent="-457200" algn="just">
              <a:buClr>
                <a:schemeClr val="accent2">
                  <a:lumMod val="75000"/>
                </a:schemeClr>
              </a:buClr>
              <a:buFont typeface="+mj-lt"/>
              <a:buAutoNum type="arabicPeriod" startAt="3"/>
            </a:pP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Система организует процесс, объединив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всех агентов по сбору, хранению, транспортировке и переработке в единую 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схему. </a:t>
            </a:r>
            <a:endParaRPr lang="ru-RU" sz="2000" dirty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140E7-4CBA-4280-B7B8-68D43842637C}" type="slidenum">
              <a:rPr lang="ru-RU" smtClean="0"/>
              <a:t>9</a:t>
            </a:fld>
            <a:endParaRPr lang="ru-RU" dirty="0"/>
          </a:p>
        </p:txBody>
      </p:sp>
      <p:pic>
        <p:nvPicPr>
          <p:cNvPr id="12290" name="Picture 2" descr="https://png.icons8.com/nolan/2x/network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5090" y="4221088"/>
            <a:ext cx="2232248" cy="223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0402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2921</TotalTime>
  <Words>483</Words>
  <Application>Microsoft Office PowerPoint</Application>
  <PresentationFormat>Экран (4:3)</PresentationFormat>
  <Paragraphs>128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Баринова С.В. (021)</dc:creator>
  <cp:lastModifiedBy>Баринова С.В. (021)</cp:lastModifiedBy>
  <cp:revision>114</cp:revision>
  <cp:lastPrinted>2017-11-13T12:55:10Z</cp:lastPrinted>
  <dcterms:created xsi:type="dcterms:W3CDTF">2017-11-13T11:25:06Z</dcterms:created>
  <dcterms:modified xsi:type="dcterms:W3CDTF">2018-05-31T09:41:16Z</dcterms:modified>
</cp:coreProperties>
</file>